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98" r:id="rId14"/>
    <p:sldId id="269" r:id="rId15"/>
    <p:sldId id="270" r:id="rId16"/>
    <p:sldId id="276" r:id="rId17"/>
    <p:sldId id="277" r:id="rId18"/>
    <p:sldId id="278" r:id="rId19"/>
    <p:sldId id="279" r:id="rId20"/>
    <p:sldId id="280" r:id="rId21"/>
    <p:sldId id="281" r:id="rId22"/>
    <p:sldId id="282" r:id="rId23"/>
    <p:sldId id="283" r:id="rId24"/>
    <p:sldId id="285" r:id="rId25"/>
    <p:sldId id="287" r:id="rId26"/>
    <p:sldId id="288" r:id="rId27"/>
    <p:sldId id="289" r:id="rId28"/>
    <p:sldId id="290" r:id="rId29"/>
    <p:sldId id="291" r:id="rId30"/>
    <p:sldId id="292" r:id="rId31"/>
    <p:sldId id="293" r:id="rId32"/>
    <p:sldId id="294" r:id="rId33"/>
    <p:sldId id="295" r:id="rId34"/>
    <p:sldId id="296" r:id="rId35"/>
    <p:sldId id="297" r:id="rId3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35" autoAdjust="0"/>
    <p:restoredTop sz="86380" autoAdjust="0"/>
  </p:normalViewPr>
  <p:slideViewPr>
    <p:cSldViewPr>
      <p:cViewPr varScale="1">
        <p:scale>
          <a:sx n="60" d="100"/>
          <a:sy n="60" d="100"/>
        </p:scale>
        <p:origin x="-1422" y="-84"/>
      </p:cViewPr>
      <p:guideLst>
        <p:guide orient="horz" pos="2160"/>
        <p:guide pos="2880"/>
      </p:guideLst>
    </p:cSldViewPr>
  </p:slideViewPr>
  <p:outlineViewPr>
    <p:cViewPr>
      <p:scale>
        <a:sx n="33" d="100"/>
        <a:sy n="33" d="100"/>
      </p:scale>
      <p:origin x="0" y="40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77C49F85-77A4-4E32-9187-C0CD034D07E7}" type="datetimeFigureOut">
              <a:rPr lang="es-CL" smtClean="0"/>
              <a:pPr/>
              <a:t>02-10-2019</a:t>
            </a:fld>
            <a:endParaRPr lang="es-CL" dirty="0"/>
          </a:p>
        </p:txBody>
      </p:sp>
      <p:sp>
        <p:nvSpPr>
          <p:cNvPr id="17" name="16 Marcador de pie de página"/>
          <p:cNvSpPr>
            <a:spLocks noGrp="1"/>
          </p:cNvSpPr>
          <p:nvPr>
            <p:ph type="ftr" sz="quarter" idx="11"/>
          </p:nvPr>
        </p:nvSpPr>
        <p:spPr/>
        <p:txBody>
          <a:bodyPr/>
          <a:lstStyle/>
          <a:p>
            <a:endParaRPr lang="es-CL"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85941BCF-FB4B-4282-8F24-B6206635B5C6}" type="slidenum">
              <a:rPr lang="es-CL" smtClean="0"/>
              <a:pPr/>
              <a:t>‹Nº›</a:t>
            </a:fld>
            <a:endParaRPr lang="es-CL" dirty="0"/>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7C49F85-77A4-4E32-9187-C0CD034D07E7}" type="datetimeFigureOut">
              <a:rPr lang="es-CL" smtClean="0"/>
              <a:pPr/>
              <a:t>02-10-2019</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85941BCF-FB4B-4282-8F24-B6206635B5C6}" type="slidenum">
              <a:rPr lang="es-CL" smtClean="0"/>
              <a:pPr/>
              <a:t>‹Nº›</a:t>
            </a:fld>
            <a:endParaRPr lang="es-C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7C49F85-77A4-4E32-9187-C0CD034D07E7}" type="datetimeFigureOut">
              <a:rPr lang="es-CL" smtClean="0"/>
              <a:pPr/>
              <a:t>02-10-2019</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85941BCF-FB4B-4282-8F24-B6206635B5C6}" type="slidenum">
              <a:rPr lang="es-CL" smtClean="0"/>
              <a:pPr/>
              <a:t>‹Nº›</a:t>
            </a:fld>
            <a:endParaRPr lang="es-C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77C49F85-77A4-4E32-9187-C0CD034D07E7}" type="datetimeFigureOut">
              <a:rPr lang="es-CL" smtClean="0"/>
              <a:pPr/>
              <a:t>02-10-2019</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85941BCF-FB4B-4282-8F24-B6206635B5C6}" type="slidenum">
              <a:rPr lang="es-CL" smtClean="0"/>
              <a:pPr/>
              <a:t>‹Nº›</a:t>
            </a:fld>
            <a:endParaRPr lang="es-CL"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7C49F85-77A4-4E32-9187-C0CD034D07E7}" type="datetimeFigureOut">
              <a:rPr lang="es-CL" smtClean="0"/>
              <a:pPr/>
              <a:t>02-10-2019</a:t>
            </a:fld>
            <a:endParaRPr lang="es-CL" dirty="0"/>
          </a:p>
        </p:txBody>
      </p:sp>
      <p:sp>
        <p:nvSpPr>
          <p:cNvPr id="5" name="4 Marcador de pie de página"/>
          <p:cNvSpPr>
            <a:spLocks noGrp="1"/>
          </p:cNvSpPr>
          <p:nvPr>
            <p:ph type="ftr" sz="quarter" idx="11"/>
          </p:nvPr>
        </p:nvSpPr>
        <p:spPr>
          <a:xfrm>
            <a:off x="800100" y="6172200"/>
            <a:ext cx="4000500" cy="457200"/>
          </a:xfrm>
        </p:spPr>
        <p:txBody>
          <a:bodyPr/>
          <a:lstStyle/>
          <a:p>
            <a:endParaRPr lang="es-CL" dirty="0"/>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146304" y="6208776"/>
            <a:ext cx="457200" cy="457200"/>
          </a:xfrm>
        </p:spPr>
        <p:txBody>
          <a:bodyPr/>
          <a:lstStyle/>
          <a:p>
            <a:fld id="{85941BCF-FB4B-4282-8F24-B6206635B5C6}" type="slidenum">
              <a:rPr lang="es-CL" smtClean="0"/>
              <a:pPr/>
              <a:t>‹Nº›</a:t>
            </a:fld>
            <a:endParaRPr lang="es-CL"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7C49F85-77A4-4E32-9187-C0CD034D07E7}" type="datetimeFigureOut">
              <a:rPr lang="es-CL" smtClean="0"/>
              <a:pPr/>
              <a:t>02-10-2019</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85941BCF-FB4B-4282-8F24-B6206635B5C6}" type="slidenum">
              <a:rPr lang="es-CL" smtClean="0"/>
              <a:pPr/>
              <a:t>‹Nº›</a:t>
            </a:fld>
            <a:endParaRPr lang="es-CL"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77C49F85-77A4-4E32-9187-C0CD034D07E7}" type="datetimeFigureOut">
              <a:rPr lang="es-CL" smtClean="0"/>
              <a:pPr/>
              <a:t>02-10-2019</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85941BCF-FB4B-4282-8F24-B6206635B5C6}" type="slidenum">
              <a:rPr lang="es-CL" smtClean="0"/>
              <a:pPr/>
              <a:t>‹Nº›</a:t>
            </a:fld>
            <a:endParaRPr lang="es-CL"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7C49F85-77A4-4E32-9187-C0CD034D07E7}" type="datetimeFigureOut">
              <a:rPr lang="es-CL" smtClean="0"/>
              <a:pPr/>
              <a:t>02-10-2019</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85941BCF-FB4B-4282-8F24-B6206635B5C6}" type="slidenum">
              <a:rPr lang="es-CL" smtClean="0"/>
              <a:pPr/>
              <a:t>‹Nº›</a:t>
            </a:fld>
            <a:endParaRPr lang="es-C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7C49F85-77A4-4E32-9187-C0CD034D07E7}" type="datetimeFigureOut">
              <a:rPr lang="es-CL" smtClean="0"/>
              <a:pPr/>
              <a:t>02-10-2019</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85941BCF-FB4B-4282-8F24-B6206635B5C6}" type="slidenum">
              <a:rPr lang="es-CL" smtClean="0"/>
              <a:pPr/>
              <a:t>‹Nº›</a:t>
            </a:fld>
            <a:endParaRPr lang="es-C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7C49F85-77A4-4E32-9187-C0CD034D07E7}" type="datetimeFigureOut">
              <a:rPr lang="es-CL" smtClean="0"/>
              <a:pPr/>
              <a:t>02-10-2019</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85941BCF-FB4B-4282-8F24-B6206635B5C6}" type="slidenum">
              <a:rPr lang="es-CL" smtClean="0"/>
              <a:pPr/>
              <a:t>‹Nº›</a:t>
            </a:fld>
            <a:endParaRPr lang="es-CL"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7C49F85-77A4-4E32-9187-C0CD034D07E7}" type="datetimeFigureOut">
              <a:rPr lang="es-CL" smtClean="0"/>
              <a:pPr/>
              <a:t>02-10-2019</a:t>
            </a:fld>
            <a:endParaRPr lang="es-CL" dirty="0"/>
          </a:p>
        </p:txBody>
      </p:sp>
      <p:sp>
        <p:nvSpPr>
          <p:cNvPr id="6" name="5 Marcador de pie de página"/>
          <p:cNvSpPr>
            <a:spLocks noGrp="1"/>
          </p:cNvSpPr>
          <p:nvPr>
            <p:ph type="ftr" sz="quarter" idx="11"/>
          </p:nvPr>
        </p:nvSpPr>
        <p:spPr>
          <a:xfrm>
            <a:off x="914400" y="6172200"/>
            <a:ext cx="3886200" cy="457200"/>
          </a:xfrm>
        </p:spPr>
        <p:txBody>
          <a:bodyPr/>
          <a:lstStyle/>
          <a:p>
            <a:endParaRPr lang="es-CL" dirty="0"/>
          </a:p>
        </p:txBody>
      </p:sp>
      <p:sp>
        <p:nvSpPr>
          <p:cNvPr id="7" name="6 Marcador de número de diapositiva"/>
          <p:cNvSpPr>
            <a:spLocks noGrp="1"/>
          </p:cNvSpPr>
          <p:nvPr>
            <p:ph type="sldNum" sz="quarter" idx="12"/>
          </p:nvPr>
        </p:nvSpPr>
        <p:spPr>
          <a:xfrm>
            <a:off x="146304" y="6208776"/>
            <a:ext cx="457200" cy="457200"/>
          </a:xfrm>
        </p:spPr>
        <p:txBody>
          <a:bodyPr/>
          <a:lstStyle/>
          <a:p>
            <a:fld id="{85941BCF-FB4B-4282-8F24-B6206635B5C6}" type="slidenum">
              <a:rPr lang="es-CL" smtClean="0"/>
              <a:pPr/>
              <a:t>‹Nº›</a:t>
            </a:fld>
            <a:endParaRPr lang="es-CL"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7C49F85-77A4-4E32-9187-C0CD034D07E7}" type="datetimeFigureOut">
              <a:rPr lang="es-CL" smtClean="0"/>
              <a:pPr/>
              <a:t>02-10-2019</a:t>
            </a:fld>
            <a:endParaRPr lang="es-CL"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CL"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5941BCF-FB4B-4282-8F24-B6206635B5C6}" type="slidenum">
              <a:rPr lang="es-CL" smtClean="0"/>
              <a:pPr/>
              <a:t>‹Nº›</a:t>
            </a:fld>
            <a:endParaRPr lang="es-C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95400" y="3200400"/>
            <a:ext cx="6919938" cy="1600200"/>
          </a:xfrm>
        </p:spPr>
        <p:txBody>
          <a:bodyPr>
            <a:normAutofit fontScale="92500" lnSpcReduction="20000"/>
          </a:bodyPr>
          <a:lstStyle/>
          <a:p>
            <a:r>
              <a:rPr lang="es-CL" b="1" dirty="0" smtClean="0">
                <a:solidFill>
                  <a:schemeClr val="tx1"/>
                </a:solidFill>
              </a:rPr>
              <a:t>Escuela Industrial San Antonio</a:t>
            </a:r>
          </a:p>
          <a:p>
            <a:r>
              <a:rPr lang="es-CL" b="1" dirty="0" smtClean="0">
                <a:solidFill>
                  <a:schemeClr val="tx1"/>
                </a:solidFill>
              </a:rPr>
              <a:t>Electrónica de Potencia</a:t>
            </a:r>
          </a:p>
          <a:p>
            <a:endParaRPr lang="es-CL" b="1" dirty="0" smtClean="0">
              <a:solidFill>
                <a:schemeClr val="tx1"/>
              </a:solidFill>
            </a:endParaRPr>
          </a:p>
          <a:p>
            <a:r>
              <a:rPr lang="es-CL" b="1" dirty="0" smtClean="0">
                <a:solidFill>
                  <a:schemeClr val="tx1"/>
                </a:solidFill>
              </a:rPr>
              <a:t>                                                             Profesor: D. Rice M</a:t>
            </a:r>
            <a:r>
              <a:rPr lang="es-CL" b="1" dirty="0" smtClean="0"/>
              <a:t>.</a:t>
            </a:r>
            <a:endParaRPr lang="es-CL" b="1" dirty="0"/>
          </a:p>
        </p:txBody>
      </p:sp>
      <p:sp>
        <p:nvSpPr>
          <p:cNvPr id="2" name="1 Título"/>
          <p:cNvSpPr>
            <a:spLocks noGrp="1"/>
          </p:cNvSpPr>
          <p:nvPr>
            <p:ph type="ctrTitle"/>
          </p:nvPr>
        </p:nvSpPr>
        <p:spPr/>
        <p:txBody>
          <a:bodyPr/>
          <a:lstStyle/>
          <a:p>
            <a:r>
              <a:rPr lang="es-CL" b="1" smtClean="0"/>
              <a:t>Sensores</a:t>
            </a:r>
            <a:endParaRPr lang="es-CL" b="1" dirty="0"/>
          </a:p>
        </p:txBody>
      </p:sp>
      <p:pic>
        <p:nvPicPr>
          <p:cNvPr id="4" name="Marcador de contenido 3" descr="logo eisa.jpg"/>
          <p:cNvPicPr>
            <a:picLocks noChangeAspect="1"/>
          </p:cNvPicPr>
          <p:nvPr/>
        </p:nvPicPr>
        <p:blipFill>
          <a:blip r:embed="rId2"/>
          <a:srcRect l="-79752" r="-79752"/>
          <a:stretch>
            <a:fillRect/>
          </a:stretch>
        </p:blipFill>
        <p:spPr bwMode="auto">
          <a:xfrm>
            <a:off x="6786563" y="285750"/>
            <a:ext cx="2143125" cy="857250"/>
          </a:xfrm>
          <a:prstGeom prst="rect">
            <a:avLst/>
          </a:prstGeom>
          <a:noFill/>
          <a:ln w="9525">
            <a:noFill/>
            <a:miter lim="800000"/>
            <a:headEnd/>
            <a:tailEnd/>
          </a:ln>
        </p:spPr>
      </p:pic>
      <p:sp>
        <p:nvSpPr>
          <p:cNvPr id="6" name="5 Subtítulo"/>
          <p:cNvSpPr>
            <a:spLocks noGrp="1"/>
          </p:cNvSpPr>
          <p:nvPr>
            <p:ph type="subTitle" idx="1"/>
          </p:nvPr>
        </p:nvSpPr>
        <p:spPr/>
        <p:txBody>
          <a:bodyPr/>
          <a:lstStyle/>
          <a:p>
            <a:endParaRPr lang="es-CL"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47927">
            <a:off x="683568" y="4027078"/>
            <a:ext cx="2105478" cy="2204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439718"/>
          </a:xfrm>
        </p:spPr>
        <p:txBody>
          <a:bodyPr>
            <a:normAutofit fontScale="90000"/>
          </a:bodyPr>
          <a:lstStyle/>
          <a:p>
            <a:endParaRPr lang="es-CL" dirty="0"/>
          </a:p>
        </p:txBody>
      </p:sp>
      <p:sp>
        <p:nvSpPr>
          <p:cNvPr id="3" name="2 Marcador de contenido"/>
          <p:cNvSpPr>
            <a:spLocks noGrp="1"/>
          </p:cNvSpPr>
          <p:nvPr>
            <p:ph sz="quarter" idx="1"/>
          </p:nvPr>
        </p:nvSpPr>
        <p:spPr>
          <a:xfrm>
            <a:off x="914400" y="764704"/>
            <a:ext cx="7372376" cy="5112568"/>
          </a:xfrm>
        </p:spPr>
        <p:txBody>
          <a:bodyPr>
            <a:normAutofit/>
          </a:bodyPr>
          <a:lstStyle/>
          <a:p>
            <a:pPr algn="just"/>
            <a:r>
              <a:rPr lang="es-AR" dirty="0"/>
              <a:t>Estos tipos de sensores son muy utilizados como detectores de presencia, ya que al no tener partes mecánicas, su robustez al mismo tiempo que su vida útil es elevada</a:t>
            </a:r>
            <a:r>
              <a:rPr lang="es-AR" dirty="0" smtClean="0"/>
              <a:t>.</a:t>
            </a:r>
          </a:p>
          <a:p>
            <a:pPr algn="just"/>
            <a:endParaRPr lang="es-AR" dirty="0"/>
          </a:p>
          <a:p>
            <a:pPr algn="just"/>
            <a:endParaRPr lang="es-CL" dirty="0"/>
          </a:p>
          <a:p>
            <a:pPr algn="just"/>
            <a:endParaRPr lang="es-CL" dirty="0" smtClean="0"/>
          </a:p>
          <a:p>
            <a:pPr algn="just"/>
            <a:endParaRPr lang="es-C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20888"/>
            <a:ext cx="5184576"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500042"/>
            <a:ext cx="7772400" cy="1272774"/>
          </a:xfrm>
        </p:spPr>
        <p:txBody>
          <a:bodyPr>
            <a:normAutofit fontScale="90000"/>
          </a:bodyPr>
          <a:lstStyle/>
          <a:p>
            <a:r>
              <a:rPr lang="es-AR" b="1" dirty="0" smtClean="0"/>
              <a:t/>
            </a:r>
            <a:br>
              <a:rPr lang="es-AR" b="1" dirty="0" smtClean="0"/>
            </a:br>
            <a:r>
              <a:rPr lang="es-AR" b="1" dirty="0" smtClean="0"/>
              <a:t>Sensores </a:t>
            </a:r>
            <a:r>
              <a:rPr lang="es-AR" b="1" dirty="0"/>
              <a:t>por ultrasonidos</a:t>
            </a:r>
            <a:r>
              <a:rPr lang="es-CL" dirty="0" smtClean="0"/>
              <a:t/>
            </a:r>
            <a:br>
              <a:rPr lang="es-CL" dirty="0" smtClean="0"/>
            </a:br>
            <a:endParaRPr lang="es-CL" dirty="0"/>
          </a:p>
        </p:txBody>
      </p:sp>
      <p:sp>
        <p:nvSpPr>
          <p:cNvPr id="3" name="2 Marcador de contenido"/>
          <p:cNvSpPr>
            <a:spLocks noGrp="1"/>
          </p:cNvSpPr>
          <p:nvPr>
            <p:ph sz="quarter" idx="1"/>
          </p:nvPr>
        </p:nvSpPr>
        <p:spPr>
          <a:xfrm>
            <a:off x="914400" y="1772816"/>
            <a:ext cx="7772400" cy="4246984"/>
          </a:xfrm>
        </p:spPr>
        <p:txBody>
          <a:bodyPr>
            <a:normAutofit/>
          </a:bodyPr>
          <a:lstStyle/>
          <a:p>
            <a:pPr algn="just"/>
            <a:r>
              <a:rPr lang="es-AR" sz="3200" dirty="0"/>
              <a:t>Este tipo de sensores, se basa en el mismo funcionamiento que los de tipo fotoeléctrico, ya que se emite una señal, esta vez de tipo ultrasónica, y esta señal es recibida por un receptor. De la misma manera, dependiendo del camino que realice la señal emitida podremos diferenciarlos entre los que son de barrera o los de reflexión.</a:t>
            </a:r>
            <a:endParaRPr lang="es-CL" sz="3200" dirty="0"/>
          </a:p>
          <a:p>
            <a:pPr algn="just"/>
            <a:endParaRPr lang="es-CL"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1066130"/>
          </a:xfrm>
        </p:spPr>
        <p:txBody>
          <a:bodyPr>
            <a:normAutofit/>
          </a:bodyPr>
          <a:lstStyle/>
          <a:p>
            <a:r>
              <a:rPr lang="es-AR" b="1" dirty="0"/>
              <a:t>Captadores de esfuerzos</a:t>
            </a:r>
            <a:endParaRPr lang="es-CL" dirty="0"/>
          </a:p>
        </p:txBody>
      </p:sp>
      <p:sp>
        <p:nvSpPr>
          <p:cNvPr id="3" name="2 Marcador de contenido"/>
          <p:cNvSpPr>
            <a:spLocks noGrp="1"/>
          </p:cNvSpPr>
          <p:nvPr>
            <p:ph sz="quarter" idx="1"/>
          </p:nvPr>
        </p:nvSpPr>
        <p:spPr>
          <a:xfrm>
            <a:off x="914400" y="1700808"/>
            <a:ext cx="7515252" cy="4318992"/>
          </a:xfrm>
        </p:spPr>
        <p:txBody>
          <a:bodyPr>
            <a:normAutofit/>
          </a:bodyPr>
          <a:lstStyle/>
          <a:p>
            <a:pPr algn="just"/>
            <a:r>
              <a:rPr lang="es-AR" sz="3200" dirty="0"/>
              <a:t>Este tipo de captadores, se encuentran basados en su mayor parte en el empleo de galgas </a:t>
            </a:r>
            <a:r>
              <a:rPr lang="es-AR" sz="3200" dirty="0" err="1"/>
              <a:t>extensométrica</a:t>
            </a:r>
            <a:r>
              <a:rPr lang="es-AR" sz="3200" dirty="0"/>
              <a:t>, que son unos dispositivos que cuando se les aplica una fuerza, ya puede ser una tracción o una compresión, varia su resistencia eléctrica, de esta forma podemos medir la fuerza que se está aplicando sobre un determinado objeto.</a:t>
            </a:r>
            <a:endParaRPr lang="es-CL" sz="3200" dirty="0"/>
          </a:p>
          <a:p>
            <a:pPr algn="just"/>
            <a:endParaRPr lang="es-CL"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sz="quarter" idx="1"/>
          </p:nvPr>
        </p:nvSpPr>
        <p:spPr>
          <a:xfrm>
            <a:off x="914400" y="4797152"/>
            <a:ext cx="7772400" cy="1222648"/>
          </a:xfrm>
        </p:spPr>
        <p:txBody>
          <a:bodyPr/>
          <a:lstStyle/>
          <a:p>
            <a:r>
              <a:rPr lang="es-CL" dirty="0" smtClean="0"/>
              <a:t>Un esfuerzo provoca la deformación de la galga y con ello una variación de su resistencia eléctrica.</a:t>
            </a:r>
            <a:endParaRPr lang="es-C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40768"/>
            <a:ext cx="691276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410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a:t>Sensores de Movimientos</a:t>
            </a:r>
            <a:endParaRPr lang="es-CL" b="1" dirty="0">
              <a:solidFill>
                <a:schemeClr val="tx1"/>
              </a:solidFill>
            </a:endParaRPr>
          </a:p>
        </p:txBody>
      </p:sp>
      <p:sp>
        <p:nvSpPr>
          <p:cNvPr id="3" name="2 Marcador de contenido"/>
          <p:cNvSpPr>
            <a:spLocks noGrp="1"/>
          </p:cNvSpPr>
          <p:nvPr>
            <p:ph sz="quarter" idx="1"/>
          </p:nvPr>
        </p:nvSpPr>
        <p:spPr>
          <a:xfrm>
            <a:off x="914400" y="1772816"/>
            <a:ext cx="7772400" cy="4246984"/>
          </a:xfrm>
        </p:spPr>
        <p:txBody>
          <a:bodyPr>
            <a:normAutofit/>
          </a:bodyPr>
          <a:lstStyle/>
          <a:p>
            <a:pPr algn="just"/>
            <a:r>
              <a:rPr lang="es-AR" sz="3200" dirty="0"/>
              <a:t>Este tipo de sensores es uno de los más importantes en robótica, ya que nos da información sobre las evoluciones de las distintas partes que forman el robot, y de esta manera podemos controlar con un grado de precisión elevada la evolución del robot en su entorno de trabajo.</a:t>
            </a:r>
            <a:endParaRPr lang="es-CL" sz="3200" dirty="0"/>
          </a:p>
          <a:p>
            <a:pPr algn="just"/>
            <a:endParaRPr lang="es-CL"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908720"/>
            <a:ext cx="7772400" cy="2088232"/>
          </a:xfrm>
        </p:spPr>
        <p:txBody>
          <a:bodyPr>
            <a:normAutofit fontScale="90000"/>
          </a:bodyPr>
          <a:lstStyle/>
          <a:p>
            <a:r>
              <a:rPr lang="es-AR" dirty="0"/>
              <a:t>Dentro de este tipo de sensores podemos encontrar los siguientes:</a:t>
            </a:r>
            <a:r>
              <a:rPr lang="es-CL" dirty="0"/>
              <a:t/>
            </a:r>
            <a:br>
              <a:rPr lang="es-CL" dirty="0"/>
            </a:br>
            <a:r>
              <a:rPr lang="es-CL" dirty="0" smtClean="0"/>
              <a:t/>
            </a:r>
            <a:br>
              <a:rPr lang="es-CL" dirty="0" smtClean="0"/>
            </a:br>
            <a:endParaRPr lang="es-CL" dirty="0"/>
          </a:p>
        </p:txBody>
      </p:sp>
      <p:sp>
        <p:nvSpPr>
          <p:cNvPr id="3" name="2 Marcador de contenido"/>
          <p:cNvSpPr>
            <a:spLocks noGrp="1"/>
          </p:cNvSpPr>
          <p:nvPr>
            <p:ph sz="quarter" idx="1"/>
          </p:nvPr>
        </p:nvSpPr>
        <p:spPr>
          <a:xfrm>
            <a:off x="571472" y="2500306"/>
            <a:ext cx="7929618" cy="3519494"/>
          </a:xfrm>
        </p:spPr>
        <p:txBody>
          <a:bodyPr>
            <a:normAutofit fontScale="92500"/>
          </a:bodyPr>
          <a:lstStyle/>
          <a:p>
            <a:pPr algn="just"/>
            <a:r>
              <a:rPr lang="es-AR" sz="3600" b="1" dirty="0"/>
              <a:t>Sensores de deslizamiento:</a:t>
            </a:r>
            <a:r>
              <a:rPr lang="es-AR" sz="3600" dirty="0"/>
              <a:t> Este tipo de sensores se utiliza para indicar al robot con que fuerza ha de coger un objeto para que este no se rompa al aplicarle una fuerza excesiva, o por el contrario que no se caiga de las pinzas del robot por no sujetarlo debidamente.</a:t>
            </a:r>
            <a:endParaRPr lang="es-CL" sz="3500" dirty="0" smtClean="0"/>
          </a:p>
          <a:p>
            <a:endParaRPr lang="es-C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418058"/>
          </a:xfrm>
        </p:spPr>
        <p:txBody>
          <a:bodyPr>
            <a:normAutofit fontScale="90000"/>
          </a:bodyPr>
          <a:lstStyle/>
          <a:p>
            <a:endParaRPr lang="es-CL" b="1" dirty="0">
              <a:solidFill>
                <a:schemeClr val="tx1"/>
              </a:solidFill>
            </a:endParaRPr>
          </a:p>
        </p:txBody>
      </p:sp>
      <p:sp>
        <p:nvSpPr>
          <p:cNvPr id="3" name="2 Marcador de contenido"/>
          <p:cNvSpPr>
            <a:spLocks noGrp="1"/>
          </p:cNvSpPr>
          <p:nvPr>
            <p:ph sz="quarter" idx="1"/>
          </p:nvPr>
        </p:nvSpPr>
        <p:spPr>
          <a:xfrm>
            <a:off x="914400" y="1052736"/>
            <a:ext cx="7772400" cy="5328592"/>
          </a:xfrm>
        </p:spPr>
        <p:txBody>
          <a:bodyPr/>
          <a:lstStyle/>
          <a:p>
            <a:pPr algn="just"/>
            <a:r>
              <a:rPr lang="es-AR" sz="2800" dirty="0"/>
              <a:t>Su funcionamiento general es simple, ya que este tipo de sensores se encuentran instalados en el órgano aprehensor (pinzas), cuando el robot decide coger el objeto, las pinzas lo agarran con una determinada fuerza y lo intentan levantar, si se produce un pequeño deslizamiento del objeto entre las pinzas, inmediatamente es incrementada la presión le las pinzas sobre el objeto, y esta operación se repite hasta que el deslizamiento del objeto se ha eliminado gracias a aplicar la fuerza de agarre suficiente.</a:t>
            </a:r>
            <a:endParaRPr lang="es-CL" sz="2800" dirty="0"/>
          </a:p>
          <a:p>
            <a:pPr algn="just"/>
            <a:endParaRPr lang="es-C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490066"/>
          </a:xfrm>
        </p:spPr>
        <p:txBody>
          <a:bodyPr>
            <a:normAutofit fontScale="90000"/>
          </a:bodyPr>
          <a:lstStyle/>
          <a:p>
            <a:endParaRPr lang="es-CL" dirty="0"/>
          </a:p>
        </p:txBody>
      </p:sp>
      <p:sp>
        <p:nvSpPr>
          <p:cNvPr id="3" name="2 Marcador de contenido"/>
          <p:cNvSpPr>
            <a:spLocks noGrp="1"/>
          </p:cNvSpPr>
          <p:nvPr>
            <p:ph sz="quarter" idx="1"/>
          </p:nvPr>
        </p:nvSpPr>
        <p:spPr>
          <a:xfrm>
            <a:off x="914400" y="908720"/>
            <a:ext cx="7474024" cy="5111080"/>
          </a:xfrm>
        </p:spPr>
        <p:txBody>
          <a:bodyPr>
            <a:normAutofit/>
          </a:bodyPr>
          <a:lstStyle/>
          <a:p>
            <a:pPr algn="just"/>
            <a:r>
              <a:rPr lang="es-AR" sz="2800" b="1" dirty="0"/>
              <a:t>Sensores de Velocidad:</a:t>
            </a:r>
            <a:r>
              <a:rPr lang="es-AR" sz="2800" dirty="0"/>
              <a:t> Estos sensores pueden detectar la velocidad de un objeto tanto sea lineal como angular, pero la aplicación más conocida de este tipo de sensores es la medición de la velocidad angular de los motores que mueven las distintas partes del robot. La forma más popular de conocer la velocidad del giro de un motor, es utilizar para ello </a:t>
            </a:r>
            <a:r>
              <a:rPr lang="es-AR" sz="2800" dirty="0" smtClean="0"/>
              <a:t>un </a:t>
            </a:r>
            <a:r>
              <a:rPr lang="es-AR" sz="2800" dirty="0"/>
              <a:t>dinamo </a:t>
            </a:r>
            <a:r>
              <a:rPr lang="es-AR" sz="2800" dirty="0" err="1"/>
              <a:t>tacométrico</a:t>
            </a:r>
            <a:r>
              <a:rPr lang="es-AR" sz="2800" dirty="0"/>
              <a:t> acoplada al eje del que queremos saber su velocidad </a:t>
            </a:r>
            <a:r>
              <a:rPr lang="es-AR" sz="2800" dirty="0" smtClean="0"/>
              <a:t>angular</a:t>
            </a:r>
            <a:r>
              <a:rPr lang="es-AR" sz="2800" dirty="0"/>
              <a:t>, ya que este dispositivo nos genera un nivel determinado de tensión continua en función de la velocidad de giro de su </a:t>
            </a:r>
            <a:r>
              <a:rPr lang="es-AR" sz="2800" dirty="0" smtClean="0"/>
              <a:t>eje. </a:t>
            </a:r>
            <a:endParaRPr lang="es-CL" sz="2800" dirty="0"/>
          </a:p>
        </p:txBody>
      </p:sp>
    </p:spTree>
    <p:extLst>
      <p:ext uri="{BB962C8B-B14F-4D97-AF65-F5344CB8AC3E}">
        <p14:creationId xmlns:p14="http://schemas.microsoft.com/office/powerpoint/2010/main" val="3568769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634082"/>
          </a:xfrm>
        </p:spPr>
        <p:txBody>
          <a:bodyPr>
            <a:normAutofit fontScale="90000"/>
          </a:bodyPr>
          <a:lstStyle/>
          <a:p>
            <a:endParaRPr lang="es-CL" dirty="0"/>
          </a:p>
        </p:txBody>
      </p:sp>
      <p:sp>
        <p:nvSpPr>
          <p:cNvPr id="3" name="2 Marcador de contenido"/>
          <p:cNvSpPr>
            <a:spLocks noGrp="1"/>
          </p:cNvSpPr>
          <p:nvPr>
            <p:ph sz="quarter" idx="1"/>
          </p:nvPr>
        </p:nvSpPr>
        <p:spPr>
          <a:xfrm>
            <a:off x="914400" y="1052736"/>
            <a:ext cx="7772400" cy="4967064"/>
          </a:xfrm>
        </p:spPr>
        <p:txBody>
          <a:bodyPr/>
          <a:lstStyle/>
          <a:p>
            <a:r>
              <a:rPr lang="es-AR" sz="2800" dirty="0"/>
              <a:t>Si conocemos a que valor de tensión corresponde una determinada velocidad, podremos averiguar de forma muy fiable a qué velocidad gira un motor. De todas maneras, este tipo de sensores al ser mecánicos se deterioran, y pueden generar errores en las medidas</a:t>
            </a:r>
            <a:r>
              <a:rPr lang="es-AR" sz="2800" dirty="0" smtClean="0"/>
              <a:t>.</a:t>
            </a:r>
          </a:p>
          <a:p>
            <a:pPr marL="0" indent="0">
              <a:buNone/>
            </a:pPr>
            <a:endParaRPr lang="es-CL" sz="2800" dirty="0"/>
          </a:p>
          <a:p>
            <a:endParaRPr lang="es-C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907" y="3429000"/>
            <a:ext cx="4114800"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670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562074"/>
          </a:xfrm>
        </p:spPr>
        <p:txBody>
          <a:bodyPr>
            <a:normAutofit fontScale="90000"/>
          </a:bodyPr>
          <a:lstStyle/>
          <a:p>
            <a:endParaRPr lang="es-CL" dirty="0"/>
          </a:p>
        </p:txBody>
      </p:sp>
      <p:sp>
        <p:nvSpPr>
          <p:cNvPr id="3" name="2 Marcador de contenido"/>
          <p:cNvSpPr>
            <a:spLocks noGrp="1"/>
          </p:cNvSpPr>
          <p:nvPr>
            <p:ph sz="quarter" idx="1"/>
          </p:nvPr>
        </p:nvSpPr>
        <p:spPr>
          <a:xfrm>
            <a:off x="914400" y="908720"/>
            <a:ext cx="7546032" cy="5111080"/>
          </a:xfrm>
        </p:spPr>
        <p:txBody>
          <a:bodyPr/>
          <a:lstStyle/>
          <a:p>
            <a:pPr algn="just"/>
            <a:r>
              <a:rPr lang="es-AR" sz="2800" dirty="0"/>
              <a:t>Existen también otros tipos de sensores para controlar la velocidad, basados en el corte de un haz luminoso a través de un disco perforado sujetado al eje del motor, dependiendo de la frecuencia con la que el disco corte el haz luminoso indicará la velocidad del motor</a:t>
            </a:r>
            <a:r>
              <a:rPr lang="es-AR" sz="2800" dirty="0" smtClean="0"/>
              <a:t>.</a:t>
            </a:r>
          </a:p>
          <a:p>
            <a:pPr marL="0" indent="0" algn="just">
              <a:buNone/>
            </a:pPr>
            <a:endParaRPr lang="es-AR" sz="2800" dirty="0"/>
          </a:p>
          <a:p>
            <a:pPr marL="0" indent="0" algn="just">
              <a:buNone/>
            </a:pPr>
            <a:endParaRPr lang="es-CL" sz="2800" dirty="0"/>
          </a:p>
          <a:p>
            <a:endParaRPr lang="es-C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140968"/>
            <a:ext cx="4032448"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853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solidFill>
                  <a:schemeClr val="tx1"/>
                </a:solidFill>
              </a:rPr>
              <a:t>¿Qué es un sensor?</a:t>
            </a:r>
            <a:endParaRPr lang="es-CL" b="1" dirty="0">
              <a:solidFill>
                <a:schemeClr val="tx1"/>
              </a:solidFill>
            </a:endParaRPr>
          </a:p>
        </p:txBody>
      </p:sp>
      <p:sp>
        <p:nvSpPr>
          <p:cNvPr id="3" name="2 Marcador de contenido"/>
          <p:cNvSpPr>
            <a:spLocks noGrp="1"/>
          </p:cNvSpPr>
          <p:nvPr>
            <p:ph sz="quarter" idx="1"/>
          </p:nvPr>
        </p:nvSpPr>
        <p:spPr>
          <a:xfrm>
            <a:off x="914400" y="2428868"/>
            <a:ext cx="7515252" cy="3448404"/>
          </a:xfrm>
        </p:spPr>
        <p:txBody>
          <a:bodyPr>
            <a:noAutofit/>
          </a:bodyPr>
          <a:lstStyle/>
          <a:p>
            <a:pPr algn="just"/>
            <a:r>
              <a:rPr lang="es-AR" sz="3200" dirty="0"/>
              <a:t>Un sensor o captador, como prefiera llamársele, no es más que un dispositivo diseñado para recibir información de una magnitud del exterior y transformarla en otra magnitud, normalmente eléctrica, que seamos capaces de cuantificar y manipular.</a:t>
            </a:r>
            <a:endParaRPr lang="es-CL" sz="3200" dirty="0"/>
          </a:p>
          <a:p>
            <a:pPr algn="just"/>
            <a:endParaRPr lang="es-CL"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490066"/>
          </a:xfrm>
        </p:spPr>
        <p:txBody>
          <a:bodyPr>
            <a:normAutofit fontScale="90000"/>
          </a:bodyPr>
          <a:lstStyle/>
          <a:p>
            <a:endParaRPr lang="es-CL" dirty="0"/>
          </a:p>
        </p:txBody>
      </p:sp>
      <p:sp>
        <p:nvSpPr>
          <p:cNvPr id="3" name="2 Marcador de contenido"/>
          <p:cNvSpPr>
            <a:spLocks noGrp="1"/>
          </p:cNvSpPr>
          <p:nvPr>
            <p:ph sz="quarter" idx="1"/>
          </p:nvPr>
        </p:nvSpPr>
        <p:spPr>
          <a:xfrm>
            <a:off x="914400" y="1628800"/>
            <a:ext cx="7772400" cy="4391000"/>
          </a:xfrm>
        </p:spPr>
        <p:txBody>
          <a:bodyPr/>
          <a:lstStyle/>
          <a:p>
            <a:pPr lvl="0"/>
            <a:r>
              <a:rPr lang="es-AR" sz="2800" b="1" dirty="0"/>
              <a:t>Sensores de Aceleración:</a:t>
            </a:r>
            <a:r>
              <a:rPr lang="es-AR" sz="2800" dirty="0"/>
              <a:t> Este tipo de sensores es muy importante, ya que la información de la aceleración sufrida por un objeto o parte de un robot es de vital importancia, ya que si se produce una aceleración en un objeto, este experimenta una fuerza que tiende a hacer poner el objeto en movimiento.</a:t>
            </a:r>
            <a:endParaRPr lang="es-CL" sz="2800" dirty="0"/>
          </a:p>
          <a:p>
            <a:endParaRPr lang="es-CL" dirty="0"/>
          </a:p>
        </p:txBody>
      </p:sp>
    </p:spTree>
    <p:extLst>
      <p:ext uri="{BB962C8B-B14F-4D97-AF65-F5344CB8AC3E}">
        <p14:creationId xmlns:p14="http://schemas.microsoft.com/office/powerpoint/2010/main" val="1365336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620688"/>
            <a:ext cx="7772400" cy="1008112"/>
          </a:xfrm>
        </p:spPr>
        <p:txBody>
          <a:bodyPr>
            <a:normAutofit fontScale="90000"/>
          </a:bodyPr>
          <a:lstStyle/>
          <a:p>
            <a:r>
              <a:rPr lang="es-CL" b="1" dirty="0"/>
              <a:t>TIPOS DE SENSORES</a:t>
            </a:r>
            <a:r>
              <a:rPr lang="es-CL" dirty="0"/>
              <a:t/>
            </a:r>
            <a:br>
              <a:rPr lang="es-CL" dirty="0"/>
            </a:br>
            <a:endParaRPr lang="es-CL" dirty="0"/>
          </a:p>
        </p:txBody>
      </p:sp>
      <p:sp>
        <p:nvSpPr>
          <p:cNvPr id="3" name="2 Marcador de contenido"/>
          <p:cNvSpPr>
            <a:spLocks noGrp="1"/>
          </p:cNvSpPr>
          <p:nvPr>
            <p:ph sz="quarter" idx="1"/>
          </p:nvPr>
        </p:nvSpPr>
        <p:spPr>
          <a:xfrm>
            <a:off x="914400" y="1124744"/>
            <a:ext cx="7772400" cy="4895056"/>
          </a:xfrm>
        </p:spPr>
        <p:txBody>
          <a:bodyPr/>
          <a:lstStyle/>
          <a:p>
            <a:r>
              <a:rPr lang="es-CL" sz="2800" b="1" dirty="0"/>
              <a:t>Detectores de ultrasonidos</a:t>
            </a:r>
            <a:endParaRPr lang="es-CL" sz="2800" dirty="0"/>
          </a:p>
          <a:p>
            <a:pPr marL="0" indent="0">
              <a:buNone/>
            </a:pPr>
            <a:r>
              <a:rPr lang="es-CL" sz="2800" dirty="0"/>
              <a:t>Los detectores de ultrasonidos resuelven los problemas de detección de objetos de prácticamente cualquier material. Trabajan en ambientes secos y polvorientos. Normalmente se usan para control de presencia/ausencia, distancia o rastreo.</a:t>
            </a:r>
          </a:p>
          <a:p>
            <a:pPr marL="0" indent="0">
              <a:buNone/>
            </a:pPr>
            <a:endParaRPr lang="es-C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3970784"/>
            <a:ext cx="4305300" cy="219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198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1498178"/>
          </a:xfrm>
        </p:spPr>
        <p:txBody>
          <a:bodyPr>
            <a:normAutofit/>
          </a:bodyPr>
          <a:lstStyle/>
          <a:p>
            <a:r>
              <a:rPr lang="es-CL" b="1" dirty="0" smtClean="0"/>
              <a:t>Interruptores básicos</a:t>
            </a:r>
            <a:r>
              <a:rPr lang="es-CL" dirty="0" smtClean="0"/>
              <a:t/>
            </a:r>
            <a:br>
              <a:rPr lang="es-CL" dirty="0" smtClean="0"/>
            </a:br>
            <a:endParaRPr lang="es-CL" dirty="0"/>
          </a:p>
        </p:txBody>
      </p:sp>
      <p:sp>
        <p:nvSpPr>
          <p:cNvPr id="3" name="2 Marcador de contenido"/>
          <p:cNvSpPr>
            <a:spLocks noGrp="1"/>
          </p:cNvSpPr>
          <p:nvPr>
            <p:ph sz="quarter" idx="1"/>
          </p:nvPr>
        </p:nvSpPr>
        <p:spPr>
          <a:xfrm>
            <a:off x="914400" y="2132856"/>
            <a:ext cx="7618040" cy="3886944"/>
          </a:xfrm>
        </p:spPr>
        <p:txBody>
          <a:bodyPr/>
          <a:lstStyle/>
          <a:p>
            <a:pPr algn="just"/>
            <a:r>
              <a:rPr lang="es-CL" sz="2800" dirty="0"/>
              <a:t>Se consiguen interruptores de tamaño estándar y miniatura, herméticamente sellados y de alta temperatura. Los mecanismos de precisión se ofrecen con una amplia variedad de características operativas. Estos interruptores son idóneos para aplicaciones que requieran tamaño reducido, poco peso, repetitividad y larga vida.</a:t>
            </a:r>
          </a:p>
          <a:p>
            <a:endParaRPr lang="es-CL" dirty="0"/>
          </a:p>
        </p:txBody>
      </p:sp>
    </p:spTree>
    <p:extLst>
      <p:ext uri="{BB962C8B-B14F-4D97-AF65-F5344CB8AC3E}">
        <p14:creationId xmlns:p14="http://schemas.microsoft.com/office/powerpoint/2010/main" val="4010820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1426170"/>
          </a:xfrm>
        </p:spPr>
        <p:txBody>
          <a:bodyPr>
            <a:normAutofit/>
          </a:bodyPr>
          <a:lstStyle/>
          <a:p>
            <a:r>
              <a:rPr lang="es-CL" b="1" dirty="0"/>
              <a:t>Interruptores final de carrera</a:t>
            </a:r>
            <a:r>
              <a:rPr lang="es-CL" dirty="0"/>
              <a:t/>
            </a:r>
            <a:br>
              <a:rPr lang="es-CL" dirty="0"/>
            </a:br>
            <a:endParaRPr lang="es-CL" dirty="0"/>
          </a:p>
        </p:txBody>
      </p:sp>
      <p:sp>
        <p:nvSpPr>
          <p:cNvPr id="3" name="2 Marcador de contenido"/>
          <p:cNvSpPr>
            <a:spLocks noGrp="1"/>
          </p:cNvSpPr>
          <p:nvPr>
            <p:ph sz="quarter" idx="1"/>
          </p:nvPr>
        </p:nvSpPr>
        <p:spPr>
          <a:xfrm>
            <a:off x="914400" y="1340768"/>
            <a:ext cx="7618040" cy="4968552"/>
          </a:xfrm>
        </p:spPr>
        <p:txBody>
          <a:bodyPr>
            <a:normAutofit lnSpcReduction="10000"/>
          </a:bodyPr>
          <a:lstStyle/>
          <a:p>
            <a:r>
              <a:rPr lang="es-CL" dirty="0"/>
              <a:t>Descripción: El </a:t>
            </a:r>
            <a:r>
              <a:rPr lang="es-CL" dirty="0" err="1"/>
              <a:t>microswitch</a:t>
            </a:r>
            <a:r>
              <a:rPr lang="es-CL" dirty="0"/>
              <a:t> es un conmutador de 2 posiciones con retorno a la posición de reposo y viene con un botón o con una palanca de accionamiento, la cual también puede traer una ruedita.</a:t>
            </a:r>
            <a:br>
              <a:rPr lang="es-CL" dirty="0"/>
            </a:br>
            <a:r>
              <a:rPr lang="es-CL" dirty="0"/>
              <a:t>Funcionamiento: En estado de reposo la patita común (COM) y la de contacto normal cerrado (NC), están en contacto permanente hasta que la presión aplicada a la palanca del </a:t>
            </a:r>
            <a:r>
              <a:rPr lang="es-CL" dirty="0" err="1"/>
              <a:t>microswitch</a:t>
            </a:r>
            <a:r>
              <a:rPr lang="es-CL" dirty="0"/>
              <a:t> hace saltar la pequeña platina acerada interior y entonces el contacto pasa de la posición de normal cerrado a la de normal abierto (NO), se puede escuchar cuando el </a:t>
            </a:r>
            <a:r>
              <a:rPr lang="es-CL" dirty="0" err="1"/>
              <a:t>microswitch</a:t>
            </a:r>
            <a:r>
              <a:rPr lang="es-CL" dirty="0"/>
              <a:t> cambia de estado, porque se oye un pequeño clic, esto sucede casi al final del recorrido de la palanca.</a:t>
            </a:r>
          </a:p>
          <a:p>
            <a:endParaRPr lang="es-CL" dirty="0"/>
          </a:p>
        </p:txBody>
      </p:sp>
    </p:spTree>
    <p:extLst>
      <p:ext uri="{BB962C8B-B14F-4D97-AF65-F5344CB8AC3E}">
        <p14:creationId xmlns:p14="http://schemas.microsoft.com/office/powerpoint/2010/main" val="108055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1426170"/>
          </a:xfrm>
        </p:spPr>
        <p:txBody>
          <a:bodyPr>
            <a:normAutofit/>
          </a:bodyPr>
          <a:lstStyle/>
          <a:p>
            <a:r>
              <a:rPr lang="es-CL" b="1" dirty="0"/>
              <a:t>Productos encapsulados</a:t>
            </a:r>
            <a:r>
              <a:rPr lang="es-CL" dirty="0"/>
              <a:t/>
            </a:r>
            <a:br>
              <a:rPr lang="es-CL" dirty="0"/>
            </a:br>
            <a:endParaRPr lang="es-CL" dirty="0"/>
          </a:p>
        </p:txBody>
      </p:sp>
      <p:sp>
        <p:nvSpPr>
          <p:cNvPr id="3" name="2 Marcador de contenido"/>
          <p:cNvSpPr>
            <a:spLocks noGrp="1"/>
          </p:cNvSpPr>
          <p:nvPr>
            <p:ph sz="quarter" idx="1"/>
          </p:nvPr>
        </p:nvSpPr>
        <p:spPr>
          <a:xfrm>
            <a:off x="914400" y="1196752"/>
            <a:ext cx="7772400" cy="4823048"/>
          </a:xfrm>
        </p:spPr>
        <p:txBody>
          <a:bodyPr/>
          <a:lstStyle/>
          <a:p>
            <a:r>
              <a:rPr lang="es-CL" sz="2800" dirty="0"/>
              <a:t>Diseños robustos, de altas prestaciones y resistentes al entorno o herméticamente sellados. Esta selección incluye finales de carrera </a:t>
            </a:r>
            <a:r>
              <a:rPr lang="es-CL" sz="2800" dirty="0" smtClean="0"/>
              <a:t>miniatura, </a:t>
            </a:r>
            <a:r>
              <a:rPr lang="es-CL" sz="2800" dirty="0"/>
              <a:t>interruptores básicos estándar y miniatura, interruptores de palanca y pulsadores luminosos</a:t>
            </a:r>
            <a:r>
              <a:rPr lang="es-CL" sz="2800" dirty="0" smtClean="0"/>
              <a:t>.</a:t>
            </a:r>
          </a:p>
          <a:p>
            <a:pPr marL="0" indent="0">
              <a:buNone/>
            </a:pPr>
            <a:endParaRPr lang="es-CL" sz="2800" dirty="0"/>
          </a:p>
          <a:p>
            <a:endParaRPr lang="es-C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429000"/>
            <a:ext cx="396044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572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1714202"/>
          </a:xfrm>
        </p:spPr>
        <p:txBody>
          <a:bodyPr>
            <a:normAutofit/>
          </a:bodyPr>
          <a:lstStyle/>
          <a:p>
            <a:r>
              <a:rPr lang="es-CL" b="1" dirty="0"/>
              <a:t>Productos infrarrojos</a:t>
            </a:r>
            <a:r>
              <a:rPr lang="es-CL" dirty="0"/>
              <a:t/>
            </a:r>
            <a:br>
              <a:rPr lang="es-CL" dirty="0"/>
            </a:br>
            <a:endParaRPr lang="es-CL" dirty="0"/>
          </a:p>
        </p:txBody>
      </p:sp>
      <p:sp>
        <p:nvSpPr>
          <p:cNvPr id="3" name="2 Marcador de contenido"/>
          <p:cNvSpPr>
            <a:spLocks noGrp="1"/>
          </p:cNvSpPr>
          <p:nvPr>
            <p:ph sz="quarter" idx="1"/>
          </p:nvPr>
        </p:nvSpPr>
        <p:spPr/>
        <p:txBody>
          <a:bodyPr/>
          <a:lstStyle/>
          <a:p>
            <a:r>
              <a:rPr lang="es-CL" sz="2800" dirty="0"/>
              <a:t>La optoelectrónica es la integración de los principios ópticos y la electrónica de semiconductores. Los componentes </a:t>
            </a:r>
            <a:r>
              <a:rPr lang="es-CL" sz="2800" dirty="0" err="1"/>
              <a:t>optoelectrónicos</a:t>
            </a:r>
            <a:r>
              <a:rPr lang="es-CL" sz="2800" dirty="0"/>
              <a:t> son sensores fiables y económicos. Se incluyen diodos emisores de infrarrojos (</a:t>
            </a:r>
            <a:r>
              <a:rPr lang="es-CL" sz="2800" dirty="0" err="1"/>
              <a:t>IREDs</a:t>
            </a:r>
            <a:r>
              <a:rPr lang="es-CL" sz="2800" dirty="0" smtClean="0"/>
              <a:t>).</a:t>
            </a:r>
          </a:p>
          <a:p>
            <a:pPr marL="0" indent="0">
              <a:buNone/>
            </a:pPr>
            <a:endParaRPr lang="es-CL" sz="2800" dirty="0"/>
          </a:p>
          <a:p>
            <a:pPr marL="0" indent="0">
              <a:buNone/>
            </a:pPr>
            <a:endParaRPr lang="es-C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645024"/>
            <a:ext cx="3240360"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887" y="4065989"/>
            <a:ext cx="1921768" cy="182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780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1426170"/>
          </a:xfrm>
        </p:spPr>
        <p:txBody>
          <a:bodyPr>
            <a:normAutofit/>
          </a:bodyPr>
          <a:lstStyle/>
          <a:p>
            <a:r>
              <a:rPr lang="es-CL" b="1" dirty="0"/>
              <a:t>Sensores de caudal de aire</a:t>
            </a:r>
            <a:r>
              <a:rPr lang="es-CL" dirty="0"/>
              <a:t/>
            </a:r>
            <a:br>
              <a:rPr lang="es-CL" dirty="0"/>
            </a:br>
            <a:endParaRPr lang="es-CL" dirty="0"/>
          </a:p>
        </p:txBody>
      </p:sp>
      <p:sp>
        <p:nvSpPr>
          <p:cNvPr id="3" name="2 Marcador de contenido"/>
          <p:cNvSpPr>
            <a:spLocks noGrp="1"/>
          </p:cNvSpPr>
          <p:nvPr>
            <p:ph sz="quarter" idx="1"/>
          </p:nvPr>
        </p:nvSpPr>
        <p:spPr>
          <a:xfrm>
            <a:off x="914400" y="1340768"/>
            <a:ext cx="7772400" cy="4679032"/>
          </a:xfrm>
        </p:spPr>
        <p:txBody>
          <a:bodyPr/>
          <a:lstStyle/>
          <a:p>
            <a:r>
              <a:rPr lang="es-CL" sz="2800" dirty="0"/>
              <a:t>Los sensores de caudal de aire contienen una estructura de película fina aislada térmicamente, que contiene elementos sensibles de temperatura y calor. La estructura puente suministra una respuesta rápida al caudal de aire u otro gas que pase sobre el chip</a:t>
            </a:r>
            <a:r>
              <a:rPr lang="es-CL" sz="2800" dirty="0" smtClean="0"/>
              <a:t>.</a:t>
            </a:r>
          </a:p>
          <a:p>
            <a:pPr marL="0" indent="0">
              <a:buNone/>
            </a:pPr>
            <a:endParaRPr lang="es-CL" sz="2800" dirty="0"/>
          </a:p>
          <a:p>
            <a:endParaRPr lang="es-C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789040"/>
            <a:ext cx="324036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094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1498178"/>
          </a:xfrm>
        </p:spPr>
        <p:txBody>
          <a:bodyPr>
            <a:normAutofit/>
          </a:bodyPr>
          <a:lstStyle/>
          <a:p>
            <a:r>
              <a:rPr lang="es-CL" b="1" dirty="0"/>
              <a:t>Sensores de corriente</a:t>
            </a:r>
            <a:r>
              <a:rPr lang="es-CL" dirty="0"/>
              <a:t/>
            </a:r>
            <a:br>
              <a:rPr lang="es-CL" dirty="0"/>
            </a:br>
            <a:endParaRPr lang="es-CL" dirty="0"/>
          </a:p>
        </p:txBody>
      </p:sp>
      <p:sp>
        <p:nvSpPr>
          <p:cNvPr id="3" name="2 Marcador de contenido"/>
          <p:cNvSpPr>
            <a:spLocks noGrp="1"/>
          </p:cNvSpPr>
          <p:nvPr>
            <p:ph sz="quarter" idx="1"/>
          </p:nvPr>
        </p:nvSpPr>
        <p:spPr>
          <a:xfrm>
            <a:off x="914400" y="1844824"/>
            <a:ext cx="7772400" cy="4174976"/>
          </a:xfrm>
        </p:spPr>
        <p:txBody>
          <a:bodyPr/>
          <a:lstStyle/>
          <a:p>
            <a:r>
              <a:rPr lang="es-CL" sz="2800" dirty="0"/>
              <a:t>Los sensores de corriente monitorizan corriente continua o alterna. Se incluyen sensores de corriente lineales ajustables, de balance nulo, digitales y lineales. Los sensores de corriente digitales pueden hacer sonar una alarma, arrancar un motor, abrir una válvula o desconectar una bomba. La señal lineal duplica la forma de la onda de la corriente captada, y puede ser utilizada como un elemento de respuesta para controlar un motor o regular la cantidad de trabajo que realiza una máquina.</a:t>
            </a:r>
          </a:p>
          <a:p>
            <a:endParaRPr lang="es-CL" dirty="0"/>
          </a:p>
        </p:txBody>
      </p:sp>
    </p:spTree>
    <p:extLst>
      <p:ext uri="{BB962C8B-B14F-4D97-AF65-F5344CB8AC3E}">
        <p14:creationId xmlns:p14="http://schemas.microsoft.com/office/powerpoint/2010/main" val="1408644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1570186"/>
          </a:xfrm>
        </p:spPr>
        <p:txBody>
          <a:bodyPr>
            <a:normAutofit/>
          </a:bodyPr>
          <a:lstStyle/>
          <a:p>
            <a:r>
              <a:rPr lang="es-CL" b="1" dirty="0"/>
              <a:t>Sensores de efecto Hall</a:t>
            </a:r>
            <a:r>
              <a:rPr lang="es-CL" dirty="0"/>
              <a:t/>
            </a:r>
            <a:br>
              <a:rPr lang="es-CL" dirty="0"/>
            </a:br>
            <a:endParaRPr lang="es-CL" dirty="0"/>
          </a:p>
        </p:txBody>
      </p:sp>
      <p:sp>
        <p:nvSpPr>
          <p:cNvPr id="3" name="2 Marcador de contenido"/>
          <p:cNvSpPr>
            <a:spLocks noGrp="1"/>
          </p:cNvSpPr>
          <p:nvPr>
            <p:ph sz="quarter" idx="1"/>
          </p:nvPr>
        </p:nvSpPr>
        <p:spPr/>
        <p:txBody>
          <a:bodyPr/>
          <a:lstStyle/>
          <a:p>
            <a:r>
              <a:rPr lang="es-CL" sz="2800" dirty="0"/>
              <a:t>Son semiconductores y por su costo no están muy difundidos pero en codificadores ("</a:t>
            </a:r>
            <a:r>
              <a:rPr lang="es-CL" sz="2800" dirty="0" err="1"/>
              <a:t>encoders</a:t>
            </a:r>
            <a:r>
              <a:rPr lang="es-CL" sz="2800" dirty="0"/>
              <a:t>") de servomecanismos se emplean mucho.</a:t>
            </a:r>
          </a:p>
          <a:p>
            <a:pPr marL="0" indent="0">
              <a:buNone/>
            </a:pPr>
            <a:endParaRPr lang="es-CL"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212976"/>
            <a:ext cx="417646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244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1570186"/>
          </a:xfrm>
        </p:spPr>
        <p:txBody>
          <a:bodyPr>
            <a:normAutofit/>
          </a:bodyPr>
          <a:lstStyle/>
          <a:p>
            <a:r>
              <a:rPr lang="es-CL" b="1" dirty="0"/>
              <a:t>Sensores de humedad</a:t>
            </a:r>
            <a:r>
              <a:rPr lang="es-CL" dirty="0"/>
              <a:t/>
            </a:r>
            <a:br>
              <a:rPr lang="es-CL" dirty="0"/>
            </a:br>
            <a:endParaRPr lang="es-CL" dirty="0"/>
          </a:p>
        </p:txBody>
      </p:sp>
      <p:sp>
        <p:nvSpPr>
          <p:cNvPr id="3" name="2 Marcador de contenido"/>
          <p:cNvSpPr>
            <a:spLocks noGrp="1"/>
          </p:cNvSpPr>
          <p:nvPr>
            <p:ph sz="quarter" idx="1"/>
          </p:nvPr>
        </p:nvSpPr>
        <p:spPr/>
        <p:txBody>
          <a:bodyPr/>
          <a:lstStyle/>
          <a:p>
            <a:r>
              <a:rPr lang="es-CL" dirty="0"/>
              <a:t>Los sensores de humedad relativa/temperatura y humedad relativa están configurados con circuitos integrados que proporcionan una señal acondicionada. Estos sensores contienen un elemento sensible capacitivo en base de polímeros que </a:t>
            </a:r>
            <a:r>
              <a:rPr lang="es-CL" dirty="0" smtClean="0"/>
              <a:t>interaccionan </a:t>
            </a:r>
            <a:r>
              <a:rPr lang="es-CL" dirty="0"/>
              <a:t>con electrodos de platino. Están calibrados por láser y tienen una intercambiabilidad de +5</a:t>
            </a:r>
            <a:r>
              <a:rPr lang="es-CL" dirty="0" smtClean="0"/>
              <a:t>%, </a:t>
            </a:r>
            <a:r>
              <a:rPr lang="es-CL" dirty="0"/>
              <a:t>con un rendimiento estable y baja desviación</a:t>
            </a:r>
            <a:r>
              <a:rPr lang="es-CL" dirty="0" smtClean="0"/>
              <a:t>.</a:t>
            </a:r>
          </a:p>
          <a:p>
            <a:endParaRPr lang="es-CL" dirty="0"/>
          </a:p>
          <a:p>
            <a:endParaRPr lang="es-CL"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509120"/>
            <a:ext cx="3291545" cy="173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4415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b="1" dirty="0">
              <a:solidFill>
                <a:schemeClr val="tx1"/>
              </a:solidFill>
            </a:endParaRPr>
          </a:p>
        </p:txBody>
      </p:sp>
      <p:sp>
        <p:nvSpPr>
          <p:cNvPr id="3" name="2 Marcador de contenido"/>
          <p:cNvSpPr>
            <a:spLocks noGrp="1"/>
          </p:cNvSpPr>
          <p:nvPr>
            <p:ph sz="quarter" idx="1"/>
          </p:nvPr>
        </p:nvSpPr>
        <p:spPr>
          <a:xfrm>
            <a:off x="914400" y="1484784"/>
            <a:ext cx="7772400" cy="4535016"/>
          </a:xfrm>
        </p:spPr>
        <p:txBody>
          <a:bodyPr>
            <a:normAutofit/>
          </a:bodyPr>
          <a:lstStyle/>
          <a:p>
            <a:pPr algn="just"/>
            <a:r>
              <a:rPr lang="es-AR" sz="3200" dirty="0"/>
              <a:t>Normalmente estos dispositivos se </a:t>
            </a:r>
            <a:r>
              <a:rPr lang="es-AR" sz="3200" dirty="0" smtClean="0"/>
              <a:t>diseñan </a:t>
            </a:r>
            <a:r>
              <a:rPr lang="es-AR" sz="3200" dirty="0"/>
              <a:t>mediante la utilización de componentes pasivos (resistencias variables, PTC, NTC, LDR, etc. todos aquellos componentes que varían su magnitud en función de alguna variable), y la utilización de componentes activos.</a:t>
            </a:r>
            <a:endParaRPr lang="es-CL" sz="3200" dirty="0"/>
          </a:p>
          <a:p>
            <a:pPr algn="just"/>
            <a:endParaRPr lang="es-CL"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1570186"/>
          </a:xfrm>
        </p:spPr>
        <p:txBody>
          <a:bodyPr>
            <a:normAutofit fontScale="90000"/>
          </a:bodyPr>
          <a:lstStyle/>
          <a:p>
            <a:r>
              <a:rPr lang="es-CL" b="1" dirty="0"/>
              <a:t>Sensores de posición de estado sólido</a:t>
            </a:r>
            <a:r>
              <a:rPr lang="es-CL" dirty="0"/>
              <a:t/>
            </a:r>
            <a:br>
              <a:rPr lang="es-CL" dirty="0"/>
            </a:br>
            <a:endParaRPr lang="es-CL" dirty="0"/>
          </a:p>
        </p:txBody>
      </p:sp>
      <p:sp>
        <p:nvSpPr>
          <p:cNvPr id="3" name="2 Marcador de contenido"/>
          <p:cNvSpPr>
            <a:spLocks noGrp="1"/>
          </p:cNvSpPr>
          <p:nvPr>
            <p:ph sz="quarter" idx="1"/>
          </p:nvPr>
        </p:nvSpPr>
        <p:spPr/>
        <p:txBody>
          <a:bodyPr/>
          <a:lstStyle/>
          <a:p>
            <a:r>
              <a:rPr lang="es-CL" dirty="0"/>
              <a:t>Los sensores de posición de estado sólido, detectores de proximidad de metales y de corriente, se consiguen disponibles en varios tamaños y terminaciones. Estos sensores combinan fiabilidad, velocidad, durabilidad y compatibilidad con diversos circuitos electrónicos para aportar soluciones a las necesidades de aplicación</a:t>
            </a:r>
            <a:r>
              <a:rPr lang="es-CL" dirty="0" smtClean="0"/>
              <a:t>.</a:t>
            </a:r>
          </a:p>
          <a:p>
            <a:endParaRPr lang="es-CL" dirty="0"/>
          </a:p>
          <a:p>
            <a:pPr marL="0" indent="0">
              <a:buNone/>
            </a:pPr>
            <a:endParaRPr lang="es-CL"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933056"/>
            <a:ext cx="3024336" cy="1936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712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692696"/>
            <a:ext cx="7772400" cy="1368152"/>
          </a:xfrm>
        </p:spPr>
        <p:txBody>
          <a:bodyPr>
            <a:normAutofit/>
          </a:bodyPr>
          <a:lstStyle/>
          <a:p>
            <a:r>
              <a:rPr lang="es-CL" b="1" dirty="0"/>
              <a:t>Sensores de presión y fuerza</a:t>
            </a:r>
            <a:r>
              <a:rPr lang="es-CL" dirty="0"/>
              <a:t/>
            </a:r>
            <a:br>
              <a:rPr lang="es-CL" dirty="0"/>
            </a:br>
            <a:endParaRPr lang="es-CL" dirty="0"/>
          </a:p>
        </p:txBody>
      </p:sp>
      <p:sp>
        <p:nvSpPr>
          <p:cNvPr id="3" name="2 Marcador de contenido"/>
          <p:cNvSpPr>
            <a:spLocks noGrp="1"/>
          </p:cNvSpPr>
          <p:nvPr>
            <p:ph sz="quarter" idx="1"/>
          </p:nvPr>
        </p:nvSpPr>
        <p:spPr/>
        <p:txBody>
          <a:bodyPr/>
          <a:lstStyle/>
          <a:p>
            <a:r>
              <a:rPr lang="es-CL" dirty="0"/>
              <a:t>Los sensores de presión son pequeños, fiables y de bajo costo. Ofrecen una excelente repetitividad y una alta precisión y fiabilidad bajo condiciones ambientales variables. Además, presentan unas características operativas constantes en todas las unidades y una intercambiabilidad sin </a:t>
            </a:r>
            <a:r>
              <a:rPr lang="es-CL" dirty="0" err="1"/>
              <a:t>recalibración</a:t>
            </a:r>
            <a:r>
              <a:rPr lang="es-CL" dirty="0" smtClean="0"/>
              <a:t>.</a:t>
            </a:r>
          </a:p>
          <a:p>
            <a:pPr marL="0" indent="0">
              <a:buNone/>
            </a:pPr>
            <a:endParaRPr lang="es-CL" dirty="0"/>
          </a:p>
          <a:p>
            <a:endParaRPr lang="es-CL"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645024"/>
            <a:ext cx="3888432" cy="243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679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48680"/>
            <a:ext cx="7772400" cy="1296144"/>
          </a:xfrm>
        </p:spPr>
        <p:txBody>
          <a:bodyPr>
            <a:normAutofit fontScale="90000"/>
          </a:bodyPr>
          <a:lstStyle/>
          <a:p>
            <a:r>
              <a:rPr lang="es-CL" b="1" dirty="0"/>
              <a:t>Sensores de temperatura</a:t>
            </a:r>
            <a:r>
              <a:rPr lang="es-CL" dirty="0"/>
              <a:t/>
            </a:r>
            <a:br>
              <a:rPr lang="es-CL" dirty="0"/>
            </a:br>
            <a:endParaRPr lang="es-CL" dirty="0"/>
          </a:p>
        </p:txBody>
      </p:sp>
      <p:sp>
        <p:nvSpPr>
          <p:cNvPr id="3" name="2 Marcador de contenido"/>
          <p:cNvSpPr>
            <a:spLocks noGrp="1"/>
          </p:cNvSpPr>
          <p:nvPr>
            <p:ph sz="quarter" idx="1"/>
          </p:nvPr>
        </p:nvSpPr>
        <p:spPr/>
        <p:txBody>
          <a:bodyPr/>
          <a:lstStyle/>
          <a:p>
            <a:r>
              <a:rPr lang="es-CL" dirty="0"/>
              <a:t>Estos sensores consisten en una fina película de resistencia variable con la temperatura (RTD) y están calibrados por láser para una mayor precisión e intercambiabilidad. Las salidas lineales son estables y rápidas</a:t>
            </a:r>
            <a:r>
              <a:rPr lang="es-CL" dirty="0" smtClean="0"/>
              <a:t>.</a:t>
            </a:r>
          </a:p>
          <a:p>
            <a:endParaRPr lang="es-CL"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501008"/>
            <a:ext cx="331236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2934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1642194"/>
          </a:xfrm>
        </p:spPr>
        <p:txBody>
          <a:bodyPr>
            <a:normAutofit/>
          </a:bodyPr>
          <a:lstStyle/>
          <a:p>
            <a:r>
              <a:rPr lang="es-CL" b="1" dirty="0"/>
              <a:t>Sensores de turbidez</a:t>
            </a:r>
            <a:r>
              <a:rPr lang="es-CL" dirty="0"/>
              <a:t/>
            </a:r>
            <a:br>
              <a:rPr lang="es-CL" dirty="0"/>
            </a:br>
            <a:endParaRPr lang="es-CL" dirty="0"/>
          </a:p>
        </p:txBody>
      </p:sp>
      <p:sp>
        <p:nvSpPr>
          <p:cNvPr id="3" name="2 Marcador de contenido"/>
          <p:cNvSpPr>
            <a:spLocks noGrp="1"/>
          </p:cNvSpPr>
          <p:nvPr>
            <p:ph sz="quarter" idx="1"/>
          </p:nvPr>
        </p:nvSpPr>
        <p:spPr/>
        <p:txBody>
          <a:bodyPr/>
          <a:lstStyle/>
          <a:p>
            <a:r>
              <a:rPr lang="es-CL" dirty="0"/>
              <a:t>Los sensores de turbidez aportan una información rápida y práctica de la cantidad relativa de sólidos suspendidos en el agua u otros líquidos. La medición de la conductividad da una medición relativa de la concentración iónica de un líquido dado</a:t>
            </a:r>
            <a:r>
              <a:rPr lang="es-CL" dirty="0" smtClean="0"/>
              <a:t>.</a:t>
            </a:r>
          </a:p>
          <a:p>
            <a:endParaRPr lang="es-CL" dirty="0"/>
          </a:p>
          <a:p>
            <a:pPr marL="0" indent="0">
              <a:buNone/>
            </a:pPr>
            <a:endParaRPr lang="es-CL"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938" y="3429000"/>
            <a:ext cx="4048125"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078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620688"/>
            <a:ext cx="7772400" cy="720080"/>
          </a:xfrm>
        </p:spPr>
        <p:txBody>
          <a:bodyPr>
            <a:normAutofit fontScale="90000"/>
          </a:bodyPr>
          <a:lstStyle/>
          <a:p>
            <a:r>
              <a:rPr lang="es-CL" b="1" dirty="0"/>
              <a:t>Sensores magnéticos</a:t>
            </a:r>
            <a:endParaRPr lang="es-CL" dirty="0"/>
          </a:p>
        </p:txBody>
      </p:sp>
      <p:sp>
        <p:nvSpPr>
          <p:cNvPr id="3" name="2 Marcador de contenido"/>
          <p:cNvSpPr>
            <a:spLocks noGrp="1"/>
          </p:cNvSpPr>
          <p:nvPr>
            <p:ph sz="quarter" idx="1"/>
          </p:nvPr>
        </p:nvSpPr>
        <p:spPr>
          <a:xfrm>
            <a:off x="914400" y="1484784"/>
            <a:ext cx="7772400" cy="4535016"/>
          </a:xfrm>
        </p:spPr>
        <p:txBody>
          <a:bodyPr/>
          <a:lstStyle/>
          <a:p>
            <a:r>
              <a:rPr lang="es-CL" dirty="0"/>
              <a:t>Los sensores magnéticos se basan en la tecnología </a:t>
            </a:r>
            <a:r>
              <a:rPr lang="es-CL" dirty="0" err="1"/>
              <a:t>magnetoresisitiva</a:t>
            </a:r>
            <a:r>
              <a:rPr lang="es-CL" dirty="0"/>
              <a:t>. Ofrecen una alta sensibilidad. Entre las aplicaciones se incluyen brújulas, control remoto de vehículos, detección de vehículos, realidad virtual, sensores de posición, sistemas de seguridad e instrumentación médica.</a:t>
            </a:r>
          </a:p>
          <a:p>
            <a:pPr marL="0" indent="0">
              <a:buNone/>
            </a:pPr>
            <a:endParaRPr lang="es-CL"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717032"/>
            <a:ext cx="3702918"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46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1570186"/>
          </a:xfrm>
        </p:spPr>
        <p:txBody>
          <a:bodyPr>
            <a:normAutofit/>
          </a:bodyPr>
          <a:lstStyle/>
          <a:p>
            <a:r>
              <a:rPr lang="es-CL" b="1" dirty="0"/>
              <a:t>Sensores de presión</a:t>
            </a:r>
            <a:r>
              <a:rPr lang="es-CL" dirty="0"/>
              <a:t/>
            </a:r>
            <a:br>
              <a:rPr lang="es-CL" dirty="0"/>
            </a:br>
            <a:endParaRPr lang="es-CL" dirty="0"/>
          </a:p>
        </p:txBody>
      </p:sp>
      <p:sp>
        <p:nvSpPr>
          <p:cNvPr id="3" name="2 Marcador de contenido"/>
          <p:cNvSpPr>
            <a:spLocks noGrp="1"/>
          </p:cNvSpPr>
          <p:nvPr>
            <p:ph sz="quarter" idx="1"/>
          </p:nvPr>
        </p:nvSpPr>
        <p:spPr/>
        <p:txBody>
          <a:bodyPr/>
          <a:lstStyle/>
          <a:p>
            <a:r>
              <a:rPr lang="es-CL" dirty="0"/>
              <a:t>Los sensores de presión están basados en tecnología </a:t>
            </a:r>
            <a:r>
              <a:rPr lang="es-CL" dirty="0" err="1"/>
              <a:t>piezoresistiva</a:t>
            </a:r>
            <a:r>
              <a:rPr lang="es-CL" dirty="0"/>
              <a:t>, combinada con microcontroladores que proporcionan una alta precisión, independiente de la temperatura, y capacidad de comunicación digital directa con PC. Las aplicaciones afines a estos productos incluyen instrumentos para aviación, laboratorios, controles de quemadores y calderas, comprobación de motores, tratamiento de aguas residuales y sistemas de frenado</a:t>
            </a:r>
            <a:r>
              <a:rPr lang="es-CL" dirty="0" smtClean="0"/>
              <a:t>.</a:t>
            </a:r>
          </a:p>
          <a:p>
            <a:endParaRPr lang="es-CL" dirty="0"/>
          </a:p>
          <a:p>
            <a:pPr marL="0" indent="0">
              <a:buNone/>
            </a:pPr>
            <a:endParaRPr lang="es-CL"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797152"/>
            <a:ext cx="2448272" cy="148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1913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332656"/>
            <a:ext cx="7772400" cy="1512168"/>
          </a:xfrm>
        </p:spPr>
        <p:txBody>
          <a:bodyPr>
            <a:normAutofit fontScale="90000"/>
          </a:bodyPr>
          <a:lstStyle/>
          <a:p>
            <a:r>
              <a:rPr lang="es-AR" b="1" dirty="0" smtClean="0"/>
              <a:t/>
            </a:r>
            <a:br>
              <a:rPr lang="es-AR" b="1" dirty="0" smtClean="0"/>
            </a:br>
            <a:r>
              <a:rPr lang="es-AR" b="1" dirty="0"/>
              <a:t/>
            </a:r>
            <a:br>
              <a:rPr lang="es-AR" b="1" dirty="0"/>
            </a:br>
            <a:r>
              <a:rPr lang="es-AR" b="1" dirty="0" smtClean="0"/>
              <a:t/>
            </a:r>
            <a:br>
              <a:rPr lang="es-AR" b="1" dirty="0" smtClean="0"/>
            </a:br>
            <a:r>
              <a:rPr lang="es-AR" b="1" dirty="0" smtClean="0"/>
              <a:t/>
            </a:r>
            <a:br>
              <a:rPr lang="es-AR" b="1" dirty="0" smtClean="0"/>
            </a:br>
            <a:r>
              <a:rPr lang="es-AR" b="1" dirty="0"/>
              <a:t/>
            </a:r>
            <a:br>
              <a:rPr lang="es-AR" b="1" dirty="0"/>
            </a:br>
            <a:r>
              <a:rPr lang="es-AR" b="1" dirty="0" smtClean="0"/>
              <a:t/>
            </a:r>
            <a:br>
              <a:rPr lang="es-AR" b="1" dirty="0" smtClean="0"/>
            </a:br>
            <a:r>
              <a:rPr lang="es-AR" b="1" dirty="0"/>
              <a:t/>
            </a:r>
            <a:br>
              <a:rPr lang="es-AR" b="1" dirty="0"/>
            </a:br>
            <a:r>
              <a:rPr lang="es-AR" b="1" dirty="0" smtClean="0"/>
              <a:t/>
            </a:r>
            <a:br>
              <a:rPr lang="es-AR" b="1" dirty="0" smtClean="0"/>
            </a:br>
            <a:r>
              <a:rPr lang="es-AR" b="1" dirty="0"/>
              <a:t/>
            </a:r>
            <a:br>
              <a:rPr lang="es-AR" b="1" dirty="0"/>
            </a:br>
            <a:r>
              <a:rPr lang="es-AR" b="1" dirty="0" smtClean="0"/>
              <a:t/>
            </a:r>
            <a:br>
              <a:rPr lang="es-AR" b="1" dirty="0" smtClean="0"/>
            </a:br>
            <a:r>
              <a:rPr lang="es-AR" b="1" dirty="0" smtClean="0"/>
              <a:t>Descripción </a:t>
            </a:r>
            <a:r>
              <a:rPr lang="es-AR" b="1" dirty="0"/>
              <a:t>de algunos sensores:</a:t>
            </a:r>
            <a:r>
              <a:rPr lang="es-CL" dirty="0"/>
              <a:t/>
            </a:r>
            <a:br>
              <a:rPr lang="es-CL" dirty="0"/>
            </a:br>
            <a:endParaRPr lang="es-CL" b="1" dirty="0">
              <a:solidFill>
                <a:schemeClr val="tx1"/>
              </a:solidFill>
            </a:endParaRPr>
          </a:p>
        </p:txBody>
      </p:sp>
      <p:sp>
        <p:nvSpPr>
          <p:cNvPr id="7" name="6 Marcador de contenido"/>
          <p:cNvSpPr>
            <a:spLocks noGrp="1"/>
          </p:cNvSpPr>
          <p:nvPr>
            <p:ph sz="quarter" idx="1"/>
          </p:nvPr>
        </p:nvSpPr>
        <p:spPr>
          <a:xfrm>
            <a:off x="914400" y="1628800"/>
            <a:ext cx="7372376" cy="4391000"/>
          </a:xfrm>
        </p:spPr>
        <p:txBody>
          <a:bodyPr>
            <a:normAutofit/>
          </a:bodyPr>
          <a:lstStyle/>
          <a:p>
            <a:r>
              <a:rPr lang="es-AR" sz="3200" b="1" dirty="0"/>
              <a:t>Sensores de posición:</a:t>
            </a:r>
            <a:endParaRPr lang="es-CL" sz="3200" dirty="0"/>
          </a:p>
          <a:p>
            <a:pPr marL="0" indent="0">
              <a:buNone/>
            </a:pPr>
            <a:endParaRPr lang="es-AR" sz="3200" dirty="0" smtClean="0"/>
          </a:p>
          <a:p>
            <a:pPr marL="0" indent="0">
              <a:buNone/>
            </a:pPr>
            <a:r>
              <a:rPr lang="es-AR" sz="3200" dirty="0" smtClean="0"/>
              <a:t>Su </a:t>
            </a:r>
            <a:r>
              <a:rPr lang="es-AR" sz="3200" dirty="0"/>
              <a:t>función es medir o detectar la posición de un determinado objeto en el espacio, dentro de este grupo, podemos encontrar los siguientes tipos de </a:t>
            </a:r>
            <a:r>
              <a:rPr lang="es-AR" sz="3200" dirty="0" smtClean="0"/>
              <a:t>captadores:</a:t>
            </a:r>
            <a:endParaRPr lang="es-CL"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620688"/>
            <a:ext cx="7772400" cy="1008112"/>
          </a:xfrm>
        </p:spPr>
        <p:txBody>
          <a:bodyPr>
            <a:normAutofit fontScale="90000"/>
          </a:bodyPr>
          <a:lstStyle/>
          <a:p>
            <a:r>
              <a:rPr lang="es-CL" dirty="0" smtClean="0"/>
              <a:t/>
            </a:r>
            <a:br>
              <a:rPr lang="es-CL" dirty="0" smtClean="0"/>
            </a:br>
            <a:r>
              <a:rPr lang="es-CL" dirty="0"/>
              <a:t/>
            </a:r>
            <a:br>
              <a:rPr lang="es-CL" dirty="0"/>
            </a:br>
            <a:r>
              <a:rPr lang="es-CL" dirty="0" smtClean="0"/>
              <a:t/>
            </a:r>
            <a:br>
              <a:rPr lang="es-CL" dirty="0" smtClean="0"/>
            </a:br>
            <a:r>
              <a:rPr lang="es-CL" dirty="0"/>
              <a:t/>
            </a:r>
            <a:br>
              <a:rPr lang="es-CL" dirty="0"/>
            </a:br>
            <a:r>
              <a:rPr lang="es-AR" b="1" dirty="0"/>
              <a:t>Los captadores fotoeléctricos:</a:t>
            </a:r>
            <a:r>
              <a:rPr lang="es-CL" dirty="0"/>
              <a:t/>
            </a:r>
            <a:br>
              <a:rPr lang="es-CL" dirty="0"/>
            </a:br>
            <a:endParaRPr lang="es-CL" dirty="0"/>
          </a:p>
        </p:txBody>
      </p:sp>
      <p:sp>
        <p:nvSpPr>
          <p:cNvPr id="3" name="2 Marcador de contenido"/>
          <p:cNvSpPr>
            <a:spLocks noGrp="1"/>
          </p:cNvSpPr>
          <p:nvPr>
            <p:ph sz="quarter" idx="1"/>
          </p:nvPr>
        </p:nvSpPr>
        <p:spPr>
          <a:xfrm>
            <a:off x="914400" y="1412776"/>
            <a:ext cx="7515252" cy="4607024"/>
          </a:xfrm>
        </p:spPr>
        <p:txBody>
          <a:bodyPr>
            <a:normAutofit/>
          </a:bodyPr>
          <a:lstStyle/>
          <a:p>
            <a:r>
              <a:rPr lang="es-AR" dirty="0"/>
              <a:t>La construcción de este tipo de sensores, se encuentra basada en el empleo de una fuente de señal luminosa (lámparas, diodos LED, diodos láser etc...) y una célula receptora de dicha señal, como pueden ser fotodiodos, fototransistores o LDR etc</a:t>
            </a:r>
            <a:r>
              <a:rPr lang="es-AR" dirty="0" smtClean="0"/>
              <a:t>.</a:t>
            </a:r>
          </a:p>
          <a:p>
            <a:endParaRPr lang="es-CL" dirty="0"/>
          </a:p>
          <a:p>
            <a:r>
              <a:rPr lang="es-AR" dirty="0"/>
              <a:t>Este tipo de sensores, se encuentra basado en la emisión de luz, y en la detección de esta emisión realizada por los </a:t>
            </a:r>
            <a:r>
              <a:rPr lang="es-AR" dirty="0" err="1"/>
              <a:t>fotodetectores</a:t>
            </a:r>
            <a:r>
              <a:rPr lang="es-AR" dirty="0"/>
              <a:t>.</a:t>
            </a:r>
            <a:endParaRPr lang="es-CL" dirty="0"/>
          </a:p>
          <a:p>
            <a:pPr algn="just"/>
            <a:endParaRPr lang="es-CL"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511156"/>
          </a:xfrm>
        </p:spPr>
        <p:txBody>
          <a:bodyPr>
            <a:normAutofit fontScale="90000"/>
          </a:bodyPr>
          <a:lstStyle/>
          <a:p>
            <a:endParaRPr lang="es-CL" dirty="0"/>
          </a:p>
        </p:txBody>
      </p:sp>
      <p:sp>
        <p:nvSpPr>
          <p:cNvPr id="3" name="2 Marcador de contenido"/>
          <p:cNvSpPr>
            <a:spLocks noGrp="1"/>
          </p:cNvSpPr>
          <p:nvPr>
            <p:ph sz="quarter" idx="1"/>
          </p:nvPr>
        </p:nvSpPr>
        <p:spPr>
          <a:xfrm>
            <a:off x="914400" y="1196752"/>
            <a:ext cx="7515252" cy="4823048"/>
          </a:xfrm>
        </p:spPr>
        <p:txBody>
          <a:bodyPr>
            <a:noAutofit/>
          </a:bodyPr>
          <a:lstStyle/>
          <a:p>
            <a:pPr algn="just"/>
            <a:r>
              <a:rPr lang="es-CL" sz="3200" dirty="0"/>
              <a:t> </a:t>
            </a:r>
            <a:r>
              <a:rPr lang="es-AR" sz="3200" dirty="0"/>
              <a:t>Según la forma en que se produzca esta emisión y detección de luz, podemos dividir este tipo de captadores en: captadores por barrera, o captadores por reflexión</a:t>
            </a:r>
            <a:r>
              <a:rPr lang="es-AR" sz="3200" dirty="0" smtClean="0"/>
              <a:t>.</a:t>
            </a:r>
          </a:p>
          <a:p>
            <a:pPr algn="just"/>
            <a:endParaRPr lang="es-CL" sz="3200" dirty="0"/>
          </a:p>
          <a:p>
            <a:pPr algn="just"/>
            <a:endParaRPr lang="es-CL"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573016"/>
            <a:ext cx="360040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573016"/>
            <a:ext cx="319658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1066130"/>
          </a:xfrm>
        </p:spPr>
        <p:txBody>
          <a:bodyPr>
            <a:normAutofit/>
          </a:bodyPr>
          <a:lstStyle/>
          <a:p>
            <a:r>
              <a:rPr lang="es-AR" b="1" dirty="0"/>
              <a:t>Captadores</a:t>
            </a:r>
            <a:endParaRPr lang="es-CL" dirty="0"/>
          </a:p>
        </p:txBody>
      </p:sp>
      <p:sp>
        <p:nvSpPr>
          <p:cNvPr id="3" name="2 Marcador de contenido"/>
          <p:cNvSpPr>
            <a:spLocks noGrp="1"/>
          </p:cNvSpPr>
          <p:nvPr>
            <p:ph sz="quarter" idx="1"/>
          </p:nvPr>
        </p:nvSpPr>
        <p:spPr>
          <a:xfrm>
            <a:off x="914400" y="1268760"/>
            <a:ext cx="7443814" cy="4751040"/>
          </a:xfrm>
        </p:spPr>
        <p:txBody>
          <a:bodyPr>
            <a:noAutofit/>
          </a:bodyPr>
          <a:lstStyle/>
          <a:p>
            <a:pPr algn="just">
              <a:buNone/>
            </a:pPr>
            <a:endParaRPr lang="es-CL" sz="3200" dirty="0" smtClean="0"/>
          </a:p>
          <a:p>
            <a:pPr lvl="0" algn="just"/>
            <a:r>
              <a:rPr lang="es-AR" sz="3200" dirty="0"/>
              <a:t>Captadores por barrera. Estos detectan la existencia de un objeto, porque interfiere la recepción de la señal luminosa.</a:t>
            </a:r>
            <a:endParaRPr lang="es-CL" sz="3200" dirty="0"/>
          </a:p>
          <a:p>
            <a:pPr lvl="0" algn="just"/>
            <a:r>
              <a:rPr lang="es-AR" sz="3200" dirty="0"/>
              <a:t>Captadores por reflexión; La señal luminosa es reflejada por el objeto, y esta luz reflejada es captada por el captador fotoeléctrico, lo que indica al sistema la presencia de un objeto.</a:t>
            </a:r>
            <a:endParaRPr lang="es-CL" sz="3200" dirty="0"/>
          </a:p>
          <a:p>
            <a:pPr algn="just"/>
            <a:endParaRPr lang="es-CL"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74638"/>
            <a:ext cx="8329642" cy="1143000"/>
          </a:xfrm>
        </p:spPr>
        <p:txBody>
          <a:bodyPr>
            <a:normAutofit/>
          </a:bodyPr>
          <a:lstStyle/>
          <a:p>
            <a:r>
              <a:rPr lang="es-AR" b="1" dirty="0"/>
              <a:t>Sensores de contacto</a:t>
            </a:r>
            <a:endParaRPr lang="es-CL" dirty="0">
              <a:solidFill>
                <a:schemeClr val="tx1"/>
              </a:solidFill>
            </a:endParaRPr>
          </a:p>
        </p:txBody>
      </p:sp>
      <p:sp>
        <p:nvSpPr>
          <p:cNvPr id="3" name="2 Marcador de contenido"/>
          <p:cNvSpPr>
            <a:spLocks noGrp="1"/>
          </p:cNvSpPr>
          <p:nvPr>
            <p:ph sz="quarter" idx="1"/>
          </p:nvPr>
        </p:nvSpPr>
        <p:spPr>
          <a:xfrm>
            <a:off x="914400" y="1556792"/>
            <a:ext cx="7772400" cy="4463008"/>
          </a:xfrm>
        </p:spPr>
        <p:txBody>
          <a:bodyPr>
            <a:normAutofit/>
          </a:bodyPr>
          <a:lstStyle/>
          <a:p>
            <a:r>
              <a:rPr lang="es-AR" sz="3200" dirty="0"/>
              <a:t>Estos dispositivos, son los más simples, ya que son interruptores que se activan o desactivan si se encuentran en contacto con un objeto, por lo que de esta manera se reconoce la presencia de un objeto en un determinado lugar</a:t>
            </a:r>
            <a:r>
              <a:rPr lang="es-AR" sz="3200" dirty="0" smtClean="0"/>
              <a:t>.</a:t>
            </a:r>
          </a:p>
          <a:p>
            <a:pPr marL="0" indent="0">
              <a:buNone/>
            </a:pPr>
            <a:endParaRPr lang="es-CL" sz="3200" dirty="0"/>
          </a:p>
          <a:p>
            <a:r>
              <a:rPr lang="es-AR" sz="3200" dirty="0"/>
              <a:t>Su simplicidad de construcción añadido a su robustez, los hacen muy empleados en robótica.</a:t>
            </a:r>
            <a:endParaRPr lang="es-CL" sz="3200" dirty="0"/>
          </a:p>
          <a:p>
            <a:pPr marL="0" indent="0" algn="just">
              <a:buNone/>
            </a:pPr>
            <a:endParaRPr lang="es-CL"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74638"/>
            <a:ext cx="7560840" cy="1210146"/>
          </a:xfrm>
        </p:spPr>
        <p:txBody>
          <a:bodyPr>
            <a:normAutofit/>
          </a:bodyPr>
          <a:lstStyle/>
          <a:p>
            <a:r>
              <a:rPr lang="es-AR" b="1" dirty="0"/>
              <a:t>Captadores de circuitos oscilantes</a:t>
            </a:r>
            <a:endParaRPr lang="es-CL" dirty="0"/>
          </a:p>
        </p:txBody>
      </p:sp>
      <p:sp>
        <p:nvSpPr>
          <p:cNvPr id="3" name="2 Marcador de contenido"/>
          <p:cNvSpPr>
            <a:spLocks noGrp="1"/>
          </p:cNvSpPr>
          <p:nvPr>
            <p:ph sz="quarter" idx="1"/>
          </p:nvPr>
        </p:nvSpPr>
        <p:spPr>
          <a:xfrm>
            <a:off x="914400" y="1628800"/>
            <a:ext cx="7372376" cy="4680520"/>
          </a:xfrm>
        </p:spPr>
        <p:txBody>
          <a:bodyPr>
            <a:normAutofit fontScale="92500" lnSpcReduction="10000"/>
          </a:bodyPr>
          <a:lstStyle/>
          <a:p>
            <a:pPr algn="just"/>
            <a:r>
              <a:rPr lang="es-AR" sz="3600" dirty="0"/>
              <a:t>Este tipo de captadores, se encuentran basados en la existencia de un circuito </a:t>
            </a:r>
            <a:r>
              <a:rPr lang="es-AR" sz="3600" dirty="0" smtClean="0"/>
              <a:t>que </a:t>
            </a:r>
            <a:r>
              <a:rPr lang="es-AR" sz="3600" dirty="0"/>
              <a:t>genera una determinada oscilación a una frecuencia prefijada, cuando en el campo de detección del sensor no existe ningún objeto, el circuito mantiene su oscilación de un manera fija, pero cuando un objeto se encuentra dentro de la zona de detección del mismo, la oscilación deja de producirse, por lo que el objeto es detectado.</a:t>
            </a:r>
            <a:endParaRPr lang="es-CL" sz="3600" dirty="0"/>
          </a:p>
          <a:p>
            <a:pPr algn="just"/>
            <a:endParaRPr lang="es-CL" sz="35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599</TotalTime>
  <Words>1783</Words>
  <Application>Microsoft Office PowerPoint</Application>
  <PresentationFormat>Presentación en pantalla (4:3)</PresentationFormat>
  <Paragraphs>76</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Equidad</vt:lpstr>
      <vt:lpstr>Sensores</vt:lpstr>
      <vt:lpstr>¿Qué es un sensor?</vt:lpstr>
      <vt:lpstr>Presentación de PowerPoint</vt:lpstr>
      <vt:lpstr>          Descripción de algunos sensores: </vt:lpstr>
      <vt:lpstr>    Los captadores fotoeléctricos: </vt:lpstr>
      <vt:lpstr>Presentación de PowerPoint</vt:lpstr>
      <vt:lpstr>Captadores</vt:lpstr>
      <vt:lpstr>Sensores de contacto</vt:lpstr>
      <vt:lpstr>Captadores de circuitos oscilantes</vt:lpstr>
      <vt:lpstr>Presentación de PowerPoint</vt:lpstr>
      <vt:lpstr> Sensores por ultrasonidos </vt:lpstr>
      <vt:lpstr>Captadores de esfuerzos</vt:lpstr>
      <vt:lpstr>Presentación de PowerPoint</vt:lpstr>
      <vt:lpstr>Sensores de Movimientos</vt:lpstr>
      <vt:lpstr>Dentro de este tipo de sensores podemos encontrar los siguientes:  </vt:lpstr>
      <vt:lpstr>Presentación de PowerPoint</vt:lpstr>
      <vt:lpstr>Presentación de PowerPoint</vt:lpstr>
      <vt:lpstr>Presentación de PowerPoint</vt:lpstr>
      <vt:lpstr>Presentación de PowerPoint</vt:lpstr>
      <vt:lpstr>Presentación de PowerPoint</vt:lpstr>
      <vt:lpstr>TIPOS DE SENSORES </vt:lpstr>
      <vt:lpstr>Interruptores básicos </vt:lpstr>
      <vt:lpstr>Interruptores final de carrera </vt:lpstr>
      <vt:lpstr>Productos encapsulados </vt:lpstr>
      <vt:lpstr>Productos infrarrojos </vt:lpstr>
      <vt:lpstr>Sensores de caudal de aire </vt:lpstr>
      <vt:lpstr>Sensores de corriente </vt:lpstr>
      <vt:lpstr>Sensores de efecto Hall </vt:lpstr>
      <vt:lpstr>Sensores de humedad </vt:lpstr>
      <vt:lpstr>Sensores de posición de estado sólido </vt:lpstr>
      <vt:lpstr>Sensores de presión y fuerza </vt:lpstr>
      <vt:lpstr>Sensores de temperatura </vt:lpstr>
      <vt:lpstr>Sensores de turbidez </vt:lpstr>
      <vt:lpstr>Sensores magnéticos</vt:lpstr>
      <vt:lpstr>Sensores de presión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53</cp:revision>
  <dcterms:created xsi:type="dcterms:W3CDTF">2017-07-26T00:52:18Z</dcterms:created>
  <dcterms:modified xsi:type="dcterms:W3CDTF">2019-10-02T13:27:27Z</dcterms:modified>
</cp:coreProperties>
</file>